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0"/>
  </p:notesMasterIdLst>
  <p:sldIdLst>
    <p:sldId id="260" r:id="rId3"/>
    <p:sldId id="262" r:id="rId4"/>
    <p:sldId id="265" r:id="rId5"/>
    <p:sldId id="756" r:id="rId6"/>
    <p:sldId id="775" r:id="rId7"/>
    <p:sldId id="774" r:id="rId8"/>
    <p:sldId id="776" r:id="rId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0154"/>
    <a:srgbClr val="CBCBCB"/>
    <a:srgbClr val="E7E7E7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19" autoAdjust="0"/>
    <p:restoredTop sz="74204" autoAdjust="0"/>
  </p:normalViewPr>
  <p:slideViewPr>
    <p:cSldViewPr snapToGrid="0">
      <p:cViewPr varScale="1">
        <p:scale>
          <a:sx n="100" d="100"/>
          <a:sy n="100" d="100"/>
        </p:scale>
        <p:origin x="230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필수 기능 논의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실무 미팅에서 했고 </a:t>
            </a:r>
            <a:r>
              <a:rPr lang="en-US" altLang="ko-KR" dirty="0" smtClean="0"/>
              <a:t>=&gt; </a:t>
            </a:r>
            <a:r>
              <a:rPr lang="ko-KR" altLang="en-US" dirty="0" smtClean="0"/>
              <a:t>어지간한 기능들은 다 구현 가능함을 확인 </a:t>
            </a:r>
            <a:r>
              <a:rPr lang="en-US" altLang="ko-KR" dirty="0" smtClean="0"/>
              <a:t>(UI</a:t>
            </a:r>
            <a:r>
              <a:rPr lang="ko-KR" altLang="en-US" dirty="0" smtClean="0"/>
              <a:t>는 </a:t>
            </a:r>
            <a:r>
              <a:rPr lang="ko-KR" altLang="en-US" dirty="0" err="1" smtClean="0"/>
              <a:t>씨젠이</a:t>
            </a:r>
            <a:r>
              <a:rPr lang="ko-KR" altLang="en-US" dirty="0" smtClean="0"/>
              <a:t> 개발*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 </a:t>
            </a:r>
            <a:r>
              <a:rPr lang="ko-KR" altLang="en-US" dirty="0" smtClean="0"/>
              <a:t>프레임 워크 세팅 </a:t>
            </a:r>
            <a:r>
              <a:rPr lang="en-US" altLang="ko-KR" dirty="0" smtClean="0"/>
              <a:t>=&gt; (</a:t>
            </a:r>
            <a:r>
              <a:rPr lang="ko-KR" altLang="en-US" dirty="0" err="1" smtClean="0"/>
              <a:t>이솔</a:t>
            </a:r>
            <a:r>
              <a:rPr lang="en-US" altLang="ko-KR" dirty="0" smtClean="0"/>
              <a:t>, JJ </a:t>
            </a:r>
            <a:r>
              <a:rPr lang="ko-KR" altLang="en-US" dirty="0" err="1" smtClean="0"/>
              <a:t>윌미</a:t>
            </a:r>
            <a:r>
              <a:rPr lang="ko-KR" altLang="en-US" dirty="0" smtClean="0"/>
              <a:t>*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=&gt; AL </a:t>
            </a:r>
            <a:r>
              <a:rPr lang="ko-KR" altLang="en-US" dirty="0" smtClean="0"/>
              <a:t>통합 매인 개발자 들인 요거 마무리 하고 </a:t>
            </a:r>
            <a:r>
              <a:rPr lang="en-US" altLang="ko-KR" dirty="0" smtClean="0"/>
              <a:t>AL </a:t>
            </a:r>
            <a:r>
              <a:rPr lang="ko-KR" altLang="en-US" dirty="0" smtClean="0"/>
              <a:t>하기로 함 </a:t>
            </a:r>
            <a:r>
              <a:rPr lang="en-US" altLang="ko-KR" dirty="0" smtClean="0"/>
              <a:t>(</a:t>
            </a:r>
            <a:r>
              <a:rPr lang="ko-KR" altLang="en-US" dirty="0" smtClean="0"/>
              <a:t>마무리를 </a:t>
            </a:r>
            <a:r>
              <a:rPr lang="en-US" altLang="ko-KR" dirty="0" smtClean="0"/>
              <a:t>9/1 </a:t>
            </a:r>
            <a:r>
              <a:rPr lang="ko-KR" altLang="en-US" dirty="0" smtClean="0"/>
              <a:t>계획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통합</a:t>
            </a:r>
            <a:r>
              <a:rPr lang="ko-KR" altLang="en-US" baseline="0" dirty="0" smtClean="0"/>
              <a:t> 코딩 계획이 조금 연기됨 다음주 시작 예상 </a:t>
            </a:r>
            <a:r>
              <a:rPr lang="en-US" altLang="ko-KR" baseline="0" dirty="0" smtClean="0"/>
              <a:t>(</a:t>
            </a:r>
            <a:r>
              <a:rPr lang="ko-KR" altLang="en-US" baseline="0" dirty="0" err="1" smtClean="0"/>
              <a:t>씨젠에</a:t>
            </a:r>
            <a:r>
              <a:rPr lang="ko-KR" altLang="en-US" baseline="0" dirty="0" smtClean="0"/>
              <a:t> 설치 시작 예정 </a:t>
            </a:r>
            <a:r>
              <a:rPr lang="en-US" altLang="ko-KR" baseline="0" dirty="0" smtClean="0"/>
              <a:t>9/15=&gt;226 </a:t>
            </a:r>
            <a:r>
              <a:rPr lang="ko-KR" altLang="en-US" baseline="0" dirty="0" smtClean="0"/>
              <a:t>관련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씨젠에서</a:t>
            </a:r>
            <a:r>
              <a:rPr lang="ko-KR" altLang="en-US" baseline="0" dirty="0" smtClean="0"/>
              <a:t> 일정 잡아 </a:t>
            </a:r>
            <a:r>
              <a:rPr lang="ko-KR" altLang="en-US" baseline="0" dirty="0" err="1" smtClean="0"/>
              <a:t>주기로함</a:t>
            </a:r>
            <a:r>
              <a:rPr lang="en-US" altLang="ko-KR" baseline="0" dirty="0" smtClean="0"/>
              <a:t>)</a:t>
            </a:r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ko-KR" altLang="en-US" dirty="0" smtClean="0"/>
              <a:t>다중 폴더 학습 코드 </a:t>
            </a:r>
            <a:r>
              <a:rPr lang="en-US" altLang="ko-KR" dirty="0" smtClean="0"/>
              <a:t>=&gt; </a:t>
            </a:r>
            <a:r>
              <a:rPr lang="en-US" altLang="ko-KR" dirty="0" err="1" smtClean="0"/>
              <a:t>Lossdiff</a:t>
            </a:r>
            <a:r>
              <a:rPr lang="ko-KR" altLang="en-US" dirty="0" smtClean="0"/>
              <a:t>를 여러 폴더에서 한꺼번에 학습시키는 방법인데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개발은 되어 있음 </a:t>
            </a:r>
            <a:r>
              <a:rPr lang="en-US" altLang="ko-KR" dirty="0" smtClean="0"/>
              <a:t>(</a:t>
            </a:r>
            <a:r>
              <a:rPr lang="ko-KR" altLang="en-US" dirty="0" smtClean="0"/>
              <a:t>코드 정리가 필요함 프레임 워크가 </a:t>
            </a:r>
            <a:r>
              <a:rPr lang="ko-KR" altLang="en-US" dirty="0" err="1" smtClean="0"/>
              <a:t>끝나야함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346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해당 실험 총 </a:t>
            </a:r>
            <a:r>
              <a:rPr lang="en-US" altLang="ko-KR" dirty="0" smtClean="0"/>
              <a:t>3</a:t>
            </a:r>
            <a:r>
              <a:rPr lang="ko-KR" altLang="en-US" dirty="0" smtClean="0"/>
              <a:t>주 정도 걸림</a:t>
            </a:r>
            <a:r>
              <a:rPr lang="en-US" altLang="ko-KR" dirty="0" smtClean="0"/>
              <a:t>) </a:t>
            </a:r>
            <a:r>
              <a:rPr lang="ko-KR" altLang="en-US" dirty="0" smtClean="0"/>
              <a:t>왜나면 현재 표에 보이는 모델만 </a:t>
            </a:r>
            <a:r>
              <a:rPr lang="en-US" altLang="ko-KR" dirty="0" smtClean="0"/>
              <a:t>105</a:t>
            </a:r>
            <a:r>
              <a:rPr lang="ko-KR" altLang="en-US" dirty="0" smtClean="0"/>
              <a:t>개임</a:t>
            </a:r>
            <a:r>
              <a:rPr lang="en-US" altLang="ko-KR" dirty="0" smtClean="0"/>
              <a:t>. </a:t>
            </a:r>
            <a:r>
              <a:rPr lang="ko-KR" altLang="en-US" dirty="0" smtClean="0"/>
              <a:t>시간 소요가 상당한 </a:t>
            </a:r>
            <a:r>
              <a:rPr lang="ko-KR" altLang="en-US" dirty="0" err="1" smtClean="0"/>
              <a:t>실험임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u="none" strike="noStrike" dirty="0" smtClean="0">
                <a:effectLst/>
              </a:rPr>
              <a:t>222 SN + LC : LC</a:t>
            </a:r>
            <a:r>
              <a:rPr lang="ko-KR" altLang="en-US" sz="1200" u="none" strike="noStrike" dirty="0" smtClean="0">
                <a:effectLst/>
              </a:rPr>
              <a:t>로 </a:t>
            </a:r>
            <a:r>
              <a:rPr lang="en-US" altLang="ko-KR" sz="1200" u="none" strike="noStrike" dirty="0" smtClean="0">
                <a:effectLst/>
              </a:rPr>
              <a:t>seed</a:t>
            </a:r>
            <a:r>
              <a:rPr lang="ko-KR" altLang="en-US" sz="1200" u="none" strike="noStrike" dirty="0" smtClean="0">
                <a:effectLst/>
              </a:rPr>
              <a:t>를 만들고 이웃 패치를 불러오는 방식 </a:t>
            </a:r>
            <a:r>
              <a:rPr lang="en-US" altLang="ko-KR" sz="1200" u="none" strike="noStrike" dirty="0" smtClean="0">
                <a:effectLst/>
              </a:rPr>
              <a:t>+</a:t>
            </a:r>
            <a:r>
              <a:rPr lang="ko-KR" altLang="en-US" sz="1200" u="none" strike="noStrike" dirty="0" smtClean="0">
                <a:effectLst/>
              </a:rPr>
              <a:t>나머지 패치에 대해서는 </a:t>
            </a:r>
            <a:r>
              <a:rPr lang="en-US" altLang="ko-KR" sz="1200" u="none" strike="noStrike" dirty="0" smtClean="0">
                <a:effectLst/>
              </a:rPr>
              <a:t>LC </a:t>
            </a:r>
            <a:r>
              <a:rPr lang="ko-KR" altLang="en-US" sz="1200" u="none" strike="noStrike" dirty="0" smtClean="0">
                <a:effectLst/>
              </a:rPr>
              <a:t>방식으로 불러옴</a:t>
            </a:r>
            <a:endParaRPr lang="en-US" altLang="ko-KR" sz="1200" u="none" strike="noStrike" dirty="0" smtClean="0">
              <a:effectLst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MSN : seed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와 이웃으로만 구성</a:t>
            </a: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대부분 제안한 방법이 </a:t>
            </a:r>
            <a:r>
              <a:rPr lang="ko-KR" altLang="en-US" sz="1200" b="0" i="0" u="none" strike="noStrike" dirty="0" err="1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좋긴한데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 차이가 너무 미미함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…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다만 긍정적인 예상은 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SN 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이 뭔가 한계점을 뚫고 올라가려는 모습이 보임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,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 사실 추가 실험이 필요하나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,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 실험에 </a:t>
            </a:r>
            <a:r>
              <a:rPr lang="ko-KR" altLang="en-US" sz="1200" b="0" i="0" u="none" strike="noStrike" dirty="0" err="1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시간소요가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 너무 커서</a:t>
            </a: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dirty="0" smtClean="0">
              <a:solidFill>
                <a:srgbClr val="000000"/>
              </a:solidFill>
              <a:effectLst/>
              <a:latin typeface="맑은 고딕" panose="020B0503020000020004" pitchFamily="50" charset="-127"/>
              <a:ea typeface="+mn-ea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추가 데이터 </a:t>
            </a:r>
            <a:r>
              <a:rPr lang="ko-KR" altLang="en-US" sz="1200" b="0" i="0" u="none" strike="noStrike" dirty="0" err="1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셋업을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 해야함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…. </a:t>
            </a:r>
            <a:r>
              <a:rPr lang="ko-KR" altLang="en-US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이런 어려움이 </a:t>
            </a:r>
            <a:r>
              <a:rPr lang="ko-KR" altLang="en-US" sz="1200" b="0" i="0" u="none" strike="noStrike" dirty="0" err="1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있긴함</a:t>
            </a:r>
            <a:r>
              <a:rPr lang="en-US" altLang="ko-KR" sz="1200" b="0" i="0" u="none" strike="noStrike" dirty="0" smtClean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+mn-ea"/>
              </a:rPr>
              <a:t>.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181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45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0082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766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2022-10-06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파트 현황 요약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549667"/>
              </p:ext>
            </p:extLst>
          </p:nvPr>
        </p:nvGraphicFramePr>
        <p:xfrm>
          <a:off x="372641" y="803054"/>
          <a:ext cx="8493957" cy="45949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7601">
                  <a:extLst>
                    <a:ext uri="{9D8B030D-6E8A-4147-A177-3AD203B41FA5}">
                      <a16:colId xmlns:a16="http://schemas.microsoft.com/office/drawing/2014/main" val="1221087168"/>
                    </a:ext>
                  </a:extLst>
                </a:gridCol>
                <a:gridCol w="552462">
                  <a:extLst>
                    <a:ext uri="{9D8B030D-6E8A-4147-A177-3AD203B41FA5}">
                      <a16:colId xmlns:a16="http://schemas.microsoft.com/office/drawing/2014/main" val="3635539071"/>
                    </a:ext>
                  </a:extLst>
                </a:gridCol>
                <a:gridCol w="1938411">
                  <a:extLst>
                    <a:ext uri="{9D8B030D-6E8A-4147-A177-3AD203B41FA5}">
                      <a16:colId xmlns:a16="http://schemas.microsoft.com/office/drawing/2014/main" val="2258218219"/>
                    </a:ext>
                  </a:extLst>
                </a:gridCol>
                <a:gridCol w="1511173">
                  <a:extLst>
                    <a:ext uri="{9D8B030D-6E8A-4147-A177-3AD203B41FA5}">
                      <a16:colId xmlns:a16="http://schemas.microsoft.com/office/drawing/2014/main" val="685538144"/>
                    </a:ext>
                  </a:extLst>
                </a:gridCol>
                <a:gridCol w="3534310">
                  <a:extLst>
                    <a:ext uri="{9D8B030D-6E8A-4147-A177-3AD203B41FA5}">
                      <a16:colId xmlns:a16="http://schemas.microsoft.com/office/drawing/2014/main" val="1888373241"/>
                    </a:ext>
                  </a:extLst>
                </a:gridCol>
              </a:tblGrid>
              <a:tr h="4953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index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명칭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현황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0904328"/>
                  </a:ext>
                </a:extLst>
              </a:tr>
              <a:tr h="4127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시스템 설계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System design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전체 시스템 개발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설계 및 개발 방안 정리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실제 적용 진행에 따라서 발생하는 이슈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report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및 디자인 변경 대응 중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377752"/>
                  </a:ext>
                </a:extLst>
              </a:tr>
              <a:tr h="4127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UI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User interface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GUI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설계 및 개발 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개발 진행중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200" dirty="0" err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씨젠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- DB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200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연동 및 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UI </a:t>
                      </a:r>
                      <a:r>
                        <a:rPr lang="ko-KR" altLang="en-US" sz="1200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개발 진행중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6048438"/>
                  </a:ext>
                </a:extLst>
              </a:tr>
              <a:tr h="49533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AL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Recommendation module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patch- WSI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추천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*</a:t>
                      </a:r>
                      <a:r>
                        <a:rPr lang="ko-KR" altLang="en-US" sz="1200" b="1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현재 </a:t>
                      </a:r>
                      <a:r>
                        <a:rPr lang="en-US" altLang="ko-KR" sz="1200" b="1" dirty="0" err="1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seegene</a:t>
                      </a:r>
                      <a:r>
                        <a:rPr lang="ko-KR" altLang="en-US" sz="1200" b="1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</a:rPr>
                        <a:t> 서버 오류로 개발 지연</a:t>
                      </a:r>
                      <a:endParaRPr lang="en-US" altLang="ko-KR" sz="1200" b="1" dirty="0" smtClean="0">
                        <a:solidFill>
                          <a:srgbClr val="FF0000"/>
                        </a:solidFill>
                        <a:latin typeface="+mj-ea"/>
                        <a:ea typeface="+mj-ea"/>
                      </a:endParaRPr>
                    </a:p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WSI:</a:t>
                      </a: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date</a:t>
                      </a:r>
                      <a:r>
                        <a:rPr lang="ko-KR" altLang="en-US" sz="1200" b="1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에서 가장 낮은 값 </a:t>
                      </a: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20</a:t>
                      </a:r>
                      <a:r>
                        <a:rPr lang="ko-KR" altLang="en-US" sz="1200" b="1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씩 추천 </a:t>
                      </a: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200" b="1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완료</a:t>
                      </a: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</a:p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Patch: Region-based</a:t>
                      </a: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200" b="1" baseline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형태로 우선 설치 계획</a:t>
                      </a:r>
                      <a:endParaRPr lang="en-US" altLang="ko-KR" sz="1200" b="1" baseline="0" dirty="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새로운 </a:t>
                      </a:r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로직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 추가를 위한 개발 및 실험 중 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(harmful data avoid 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방법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8896532"/>
                  </a:ext>
                </a:extLst>
              </a:tr>
              <a:tr h="495333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 generator module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실제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DB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와 연결 및 통신 개발 및 테스트 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640905"/>
                  </a:ext>
                </a:extLst>
              </a:tr>
              <a:tr h="49533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Training </a:t>
                      </a:r>
                      <a:b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</a:b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 classifier training module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분류기 학습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다중 폴더 학습 코드 개발 완료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4870817"/>
                  </a:ext>
                </a:extLst>
              </a:tr>
              <a:tr h="495333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WSI classifier train module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WSI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분류기 학습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개발 진행 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Function 1.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분산 폴더에서 학습 데이터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load (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완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Function 2.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선택된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patch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분류기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load (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완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Function 3. feature cube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학습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완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541464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72641" y="5495877"/>
            <a:ext cx="81754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+mj-ea"/>
                <a:ea typeface="+mj-ea"/>
              </a:rPr>
              <a:t>AL </a:t>
            </a:r>
            <a:r>
              <a:rPr lang="ko-KR" altLang="en-US" sz="1400" dirty="0" smtClean="0">
                <a:latin typeface="+mj-ea"/>
                <a:ea typeface="+mj-ea"/>
              </a:rPr>
              <a:t>시스템 개발 및 설치는 전반적으로 연기</a:t>
            </a:r>
            <a:endParaRPr lang="en-US" altLang="ko-KR" sz="1400" dirty="0" smtClean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+mj-ea"/>
                <a:ea typeface="+mj-ea"/>
              </a:rPr>
              <a:t>AL </a:t>
            </a:r>
            <a:r>
              <a:rPr lang="ko-KR" altLang="en-US" sz="1400" dirty="0" smtClean="0">
                <a:latin typeface="+mj-ea"/>
                <a:ea typeface="+mj-ea"/>
              </a:rPr>
              <a:t>새로운 알고리즘에 개발에 좀더 우선 순위 설정</a:t>
            </a:r>
            <a:endParaRPr lang="en-US" altLang="ko-KR" sz="1400" dirty="0" smtClean="0"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+mj-ea"/>
                <a:ea typeface="+mj-ea"/>
              </a:rPr>
              <a:t>UI </a:t>
            </a:r>
            <a:r>
              <a:rPr lang="ko-KR" altLang="en-US" sz="1400" dirty="0" smtClean="0">
                <a:latin typeface="+mj-ea"/>
                <a:ea typeface="+mj-ea"/>
              </a:rPr>
              <a:t>개발 또한 서버 복구 이후로 협의</a:t>
            </a:r>
            <a:endParaRPr lang="ko-KR" altLang="en-US" sz="1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77868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en-US" altLang="ko-KR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Seegene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서버 이슈 대응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57301" y="513144"/>
            <a:ext cx="771421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Seegene</a:t>
            </a: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서버 이슈 대응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주요 데이터 위치 공유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스캐너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3300851"/>
              </p:ext>
            </p:extLst>
          </p:nvPr>
        </p:nvGraphicFramePr>
        <p:xfrm>
          <a:off x="372641" y="1227640"/>
          <a:ext cx="8157636" cy="238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4367">
                  <a:extLst>
                    <a:ext uri="{9D8B030D-6E8A-4147-A177-3AD203B41FA5}">
                      <a16:colId xmlns:a16="http://schemas.microsoft.com/office/drawing/2014/main" val="2786004999"/>
                    </a:ext>
                  </a:extLst>
                </a:gridCol>
                <a:gridCol w="364067">
                  <a:extLst>
                    <a:ext uri="{9D8B030D-6E8A-4147-A177-3AD203B41FA5}">
                      <a16:colId xmlns:a16="http://schemas.microsoft.com/office/drawing/2014/main" val="1766441669"/>
                    </a:ext>
                  </a:extLst>
                </a:gridCol>
                <a:gridCol w="5139267">
                  <a:extLst>
                    <a:ext uri="{9D8B030D-6E8A-4147-A177-3AD203B41FA5}">
                      <a16:colId xmlns:a16="http://schemas.microsoft.com/office/drawing/2014/main" val="453683974"/>
                    </a:ext>
                  </a:extLst>
                </a:gridCol>
                <a:gridCol w="1159935">
                  <a:extLst>
                    <a:ext uri="{9D8B030D-6E8A-4147-A177-3AD203B41FA5}">
                      <a16:colId xmlns:a16="http://schemas.microsoft.com/office/drawing/2014/main" val="26885265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Stomach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위치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비고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215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u="sng" dirty="0" smtClean="0">
                          <a:solidFill>
                            <a:schemeClr val="tx1"/>
                          </a:solidFill>
                        </a:rPr>
                        <a:t>데이터 리포트</a:t>
                      </a:r>
                      <a:endParaRPr lang="ko-KR" altLang="en-US" sz="1200" b="0" u="sng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original (train,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val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, test) : distribution list-  E:\00.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data_report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\CSVs\stomach\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same_config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>
                          <a:solidFill>
                            <a:srgbClr val="FF0000"/>
                          </a:solidFill>
                        </a:rPr>
                        <a:t>복구 불가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301600"/>
                  </a:ext>
                </a:extLst>
              </a:tr>
              <a:tr h="123613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데이터 위치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original : slides - E:\02.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scanner_data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학습용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WSI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정리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\stomach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통합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복구 가능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4353"/>
                  </a:ext>
                </a:extLst>
              </a:tr>
              <a:tr h="76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2021 first updated DM (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train,val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): -E:\02.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scanner_data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\New slide original_210521\New_2021_DM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2021 first updated N (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train,val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): E:\02.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scanner_data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\New slide original_210521\stomach N_20210517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복구 가능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4518495"/>
                  </a:ext>
                </a:extLst>
              </a:tr>
              <a:tr h="1236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2021 second updating (train)- E:\02.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scanner_data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nov_false_pn_cleaning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\stomach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복구 가능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1360175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4324648"/>
              </p:ext>
            </p:extLst>
          </p:nvPr>
        </p:nvGraphicFramePr>
        <p:xfrm>
          <a:off x="372641" y="3715160"/>
          <a:ext cx="8157636" cy="1742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4367">
                  <a:extLst>
                    <a:ext uri="{9D8B030D-6E8A-4147-A177-3AD203B41FA5}">
                      <a16:colId xmlns:a16="http://schemas.microsoft.com/office/drawing/2014/main" val="2786004999"/>
                    </a:ext>
                  </a:extLst>
                </a:gridCol>
                <a:gridCol w="364067">
                  <a:extLst>
                    <a:ext uri="{9D8B030D-6E8A-4147-A177-3AD203B41FA5}">
                      <a16:colId xmlns:a16="http://schemas.microsoft.com/office/drawing/2014/main" val="1766441669"/>
                    </a:ext>
                  </a:extLst>
                </a:gridCol>
                <a:gridCol w="5139267">
                  <a:extLst>
                    <a:ext uri="{9D8B030D-6E8A-4147-A177-3AD203B41FA5}">
                      <a16:colId xmlns:a16="http://schemas.microsoft.com/office/drawing/2014/main" val="453683974"/>
                    </a:ext>
                  </a:extLst>
                </a:gridCol>
                <a:gridCol w="1159935">
                  <a:extLst>
                    <a:ext uri="{9D8B030D-6E8A-4147-A177-3AD203B41FA5}">
                      <a16:colId xmlns:a16="http://schemas.microsoft.com/office/drawing/2014/main" val="26885265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colon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위치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비고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215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u="sng" dirty="0" smtClean="0">
                          <a:solidFill>
                            <a:schemeClr val="tx1"/>
                          </a:solidFill>
                        </a:rPr>
                        <a:t>데이터 리포트</a:t>
                      </a:r>
                      <a:endParaRPr lang="ko-KR" altLang="en-US" sz="1200" u="sng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original (train,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val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, test) : distribution list-  E:\00.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data_report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\CSVs\stomach\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same_config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>
                          <a:solidFill>
                            <a:srgbClr val="FF0000"/>
                          </a:solidFill>
                        </a:rPr>
                        <a:t>복구 불가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301600"/>
                  </a:ext>
                </a:extLst>
              </a:tr>
              <a:tr h="12361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데이터 위치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original (train,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val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, test) E:\02.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scanner_data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학습용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WSI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정리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\colon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통합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복구 가능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4353"/>
                  </a:ext>
                </a:extLst>
              </a:tr>
              <a:tr h="612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2021 updating (train) (original, not annotation only)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N: E:\02.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scanner_data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nov_false_pn_cleaning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\colon\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colon_N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D: E:\02.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scanner_data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nov_false_pn_cleaning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colon_D_original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복구 가능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4518495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8013610"/>
              </p:ext>
            </p:extLst>
          </p:nvPr>
        </p:nvGraphicFramePr>
        <p:xfrm>
          <a:off x="372641" y="5562600"/>
          <a:ext cx="8157636" cy="963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4367">
                  <a:extLst>
                    <a:ext uri="{9D8B030D-6E8A-4147-A177-3AD203B41FA5}">
                      <a16:colId xmlns:a16="http://schemas.microsoft.com/office/drawing/2014/main" val="2786004999"/>
                    </a:ext>
                  </a:extLst>
                </a:gridCol>
                <a:gridCol w="5503334">
                  <a:extLst>
                    <a:ext uri="{9D8B030D-6E8A-4147-A177-3AD203B41FA5}">
                      <a16:colId xmlns:a16="http://schemas.microsoft.com/office/drawing/2014/main" val="1766441669"/>
                    </a:ext>
                  </a:extLst>
                </a:gridCol>
                <a:gridCol w="1159935">
                  <a:extLst>
                    <a:ext uri="{9D8B030D-6E8A-4147-A177-3AD203B41FA5}">
                      <a16:colId xmlns:a16="http://schemas.microsoft.com/office/drawing/2014/main" val="2688526571"/>
                    </a:ext>
                  </a:extLst>
                </a:gridCol>
              </a:tblGrid>
              <a:tr h="414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테스트 데이터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위치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비고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21574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u="sng" dirty="0" smtClean="0">
                          <a:solidFill>
                            <a:schemeClr val="tx1"/>
                          </a:solidFill>
                        </a:rPr>
                        <a:t>Balanced</a:t>
                      </a:r>
                      <a:endParaRPr lang="ko-KR" altLang="en-US" sz="1200" b="0" u="sng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Z:\02.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scanner_data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\20220712 Dataset(300)_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IncrementalLearning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\Balanced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>
                          <a:solidFill>
                            <a:srgbClr val="FF0000"/>
                          </a:solidFill>
                        </a:rPr>
                        <a:t>복구 불가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3016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UnBalanced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Z:\02.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scanner_data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\20220712 Dataset(300)_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IncrementalLearning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\Unbalanced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복구 가능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172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371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en-US" altLang="ko-KR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Seegene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서버 이슈 대응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46206" y="575755"/>
            <a:ext cx="771421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Seegene</a:t>
            </a: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서버 이슈 대응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데이터 리포트 정보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기존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데이터에 대해서는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spilt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정보 데이터 복구 가능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35" y="1455910"/>
            <a:ext cx="5613186" cy="17581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153885" y="2895600"/>
            <a:ext cx="3488872" cy="2340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1153885" y="1994818"/>
            <a:ext cx="2732315" cy="4272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6303" y="3814594"/>
            <a:ext cx="4314622" cy="192847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749279"/>
            <a:ext cx="4642757" cy="2344957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2" name="직선 화살표 연결선 11"/>
          <p:cNvCxnSpPr/>
          <p:nvPr/>
        </p:nvCxnSpPr>
        <p:spPr>
          <a:xfrm>
            <a:off x="1521243" y="2185942"/>
            <a:ext cx="5508727" cy="164833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endCxn id="7" idx="0"/>
          </p:cNvCxnSpPr>
          <p:nvPr/>
        </p:nvCxnSpPr>
        <p:spPr>
          <a:xfrm>
            <a:off x="1534887" y="2334986"/>
            <a:ext cx="786492" cy="141429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1847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en-US" altLang="ko-KR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Seegene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서버 이슈 대응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57301" y="513144"/>
            <a:ext cx="771421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Seegene</a:t>
            </a: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서버 이슈 대응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주요 데이터 위치 공유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현미경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369817"/>
              </p:ext>
            </p:extLst>
          </p:nvPr>
        </p:nvGraphicFramePr>
        <p:xfrm>
          <a:off x="372641" y="1227640"/>
          <a:ext cx="8157636" cy="828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4367">
                  <a:extLst>
                    <a:ext uri="{9D8B030D-6E8A-4147-A177-3AD203B41FA5}">
                      <a16:colId xmlns:a16="http://schemas.microsoft.com/office/drawing/2014/main" val="2786004999"/>
                    </a:ext>
                  </a:extLst>
                </a:gridCol>
                <a:gridCol w="5503334">
                  <a:extLst>
                    <a:ext uri="{9D8B030D-6E8A-4147-A177-3AD203B41FA5}">
                      <a16:colId xmlns:a16="http://schemas.microsoft.com/office/drawing/2014/main" val="1766441669"/>
                    </a:ext>
                  </a:extLst>
                </a:gridCol>
                <a:gridCol w="1159935">
                  <a:extLst>
                    <a:ext uri="{9D8B030D-6E8A-4147-A177-3AD203B41FA5}">
                      <a16:colId xmlns:a16="http://schemas.microsoft.com/office/drawing/2014/main" val="26885265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Self supervised learning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위치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비고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215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u="none" dirty="0" smtClean="0">
                          <a:solidFill>
                            <a:schemeClr val="tx1"/>
                          </a:solidFill>
                        </a:rPr>
                        <a:t>Test </a:t>
                      </a:r>
                      <a:r>
                        <a:rPr lang="ko-KR" altLang="en-US" sz="1200" b="0" u="none" dirty="0" smtClean="0">
                          <a:solidFill>
                            <a:schemeClr val="tx1"/>
                          </a:solidFill>
                        </a:rPr>
                        <a:t>이미지</a:t>
                      </a:r>
                      <a:endParaRPr lang="ko-KR" altLang="en-US" sz="1200" b="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Z:\01.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현미경 이미지 통합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\2022 colon M, N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복구 가능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301600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139067"/>
              </p:ext>
            </p:extLst>
          </p:nvPr>
        </p:nvGraphicFramePr>
        <p:xfrm>
          <a:off x="372641" y="2099609"/>
          <a:ext cx="8157636" cy="1106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4367">
                  <a:extLst>
                    <a:ext uri="{9D8B030D-6E8A-4147-A177-3AD203B41FA5}">
                      <a16:colId xmlns:a16="http://schemas.microsoft.com/office/drawing/2014/main" val="2786004999"/>
                    </a:ext>
                  </a:extLst>
                </a:gridCol>
                <a:gridCol w="5503334">
                  <a:extLst>
                    <a:ext uri="{9D8B030D-6E8A-4147-A177-3AD203B41FA5}">
                      <a16:colId xmlns:a16="http://schemas.microsoft.com/office/drawing/2014/main" val="1766441669"/>
                    </a:ext>
                  </a:extLst>
                </a:gridCol>
                <a:gridCol w="1159935">
                  <a:extLst>
                    <a:ext uri="{9D8B030D-6E8A-4147-A177-3AD203B41FA5}">
                      <a16:colId xmlns:a16="http://schemas.microsoft.com/office/drawing/2014/main" val="26885265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대표 이미지 선정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위치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비고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215749"/>
                  </a:ext>
                </a:extLst>
              </a:tr>
              <a:tr h="7356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대표 선정 데이터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Z:\01.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현미경 이미지 통합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\(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원본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)2021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년 현미경 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colon M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촬영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\2021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년 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사 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Colon M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사진촬영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\2021.06.29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촬영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\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Z:\01.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현미경 이미지 통합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\2022 Colon M,N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촬영 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dirty="0" err="1" smtClean="0">
                          <a:solidFill>
                            <a:schemeClr val="tx1"/>
                          </a:solidFill>
                        </a:rPr>
                        <a:t>저배율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 및 빛 </a:t>
                      </a:r>
                      <a:r>
                        <a:rPr lang="ko-KR" altLang="en-US" sz="1100" dirty="0" err="1" smtClean="0">
                          <a:solidFill>
                            <a:schemeClr val="tx1"/>
                          </a:solidFill>
                        </a:rPr>
                        <a:t>차이확인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복구 가능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04353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6219339"/>
              </p:ext>
            </p:extLst>
          </p:nvPr>
        </p:nvGraphicFramePr>
        <p:xfrm>
          <a:off x="372641" y="3575394"/>
          <a:ext cx="8157636" cy="1694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0992">
                  <a:extLst>
                    <a:ext uri="{9D8B030D-6E8A-4147-A177-3AD203B41FA5}">
                      <a16:colId xmlns:a16="http://schemas.microsoft.com/office/drawing/2014/main" val="2786004999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1766441669"/>
                    </a:ext>
                  </a:extLst>
                </a:gridCol>
                <a:gridCol w="4140309">
                  <a:extLst>
                    <a:ext uri="{9D8B030D-6E8A-4147-A177-3AD203B41FA5}">
                      <a16:colId xmlns:a16="http://schemas.microsoft.com/office/drawing/2014/main" val="2983219530"/>
                    </a:ext>
                  </a:extLst>
                </a:gridCol>
                <a:gridCol w="1159935">
                  <a:extLst>
                    <a:ext uri="{9D8B030D-6E8A-4147-A177-3AD203B41FA5}">
                      <a16:colId xmlns:a16="http://schemas.microsoft.com/office/drawing/2014/main" val="2688526571"/>
                    </a:ext>
                  </a:extLst>
                </a:gridCol>
              </a:tblGrid>
              <a:tr h="414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모델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위치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비고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215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u="none" dirty="0" err="1" smtClean="0">
                          <a:solidFill>
                            <a:schemeClr val="tx1"/>
                          </a:solidFill>
                        </a:rPr>
                        <a:t>LossDiff</a:t>
                      </a:r>
                      <a:r>
                        <a:rPr lang="en-US" altLang="ko-KR" sz="1200" b="0" u="none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200" b="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/home/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seegene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digital_pathology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kaist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</a:rPr>
                        <a:t>복구 가능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301600"/>
                  </a:ext>
                </a:extLst>
              </a:tr>
              <a:tr h="1524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u="none" dirty="0" smtClean="0">
                          <a:solidFill>
                            <a:schemeClr val="tx1"/>
                          </a:solidFill>
                        </a:rPr>
                        <a:t>WSI</a:t>
                      </a:r>
                      <a:r>
                        <a:rPr lang="en-US" altLang="ko-KR" sz="1200" b="0" u="none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u="none" baseline="0" dirty="0" smtClean="0">
                          <a:solidFill>
                            <a:schemeClr val="tx1"/>
                          </a:solidFill>
                        </a:rPr>
                        <a:t>모델</a:t>
                      </a:r>
                      <a:endParaRPr lang="ko-KR" altLang="en-US" sz="1200" b="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path: vast/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update_wsi_classifier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/3class/...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</a:rPr>
                        <a:t>복구 가능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696552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1) Stomach, overlap = 8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3class/models/stomach/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slide_classifier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/20220205_133130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3class/models/stomach/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slide_classifier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/20220207_124756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978674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fr-FR" altLang="ko-KR" sz="1200" dirty="0" smtClean="0">
                          <a:solidFill>
                            <a:schemeClr val="tx1"/>
                          </a:solidFill>
                        </a:rPr>
                        <a:t>2) Colon, overlap = 8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3class/models/colon/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slide_classifier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/20220206_152615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63029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334433" y="3206062"/>
            <a:ext cx="28969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주요 데이터 위치 공유 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모델</a:t>
            </a:r>
            <a:r>
              <a:rPr lang="en-US" altLang="ko-KR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 Linux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ko-KR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07433" y="5223699"/>
            <a:ext cx="7809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기타</a:t>
            </a:r>
            <a:endParaRPr lang="en-US" altLang="ko-KR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4633140"/>
              </p:ext>
            </p:extLst>
          </p:nvPr>
        </p:nvGraphicFramePr>
        <p:xfrm>
          <a:off x="372641" y="5593031"/>
          <a:ext cx="8157636" cy="1102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4367">
                  <a:extLst>
                    <a:ext uri="{9D8B030D-6E8A-4147-A177-3AD203B41FA5}">
                      <a16:colId xmlns:a16="http://schemas.microsoft.com/office/drawing/2014/main" val="2786004999"/>
                    </a:ext>
                  </a:extLst>
                </a:gridCol>
                <a:gridCol w="5503334">
                  <a:extLst>
                    <a:ext uri="{9D8B030D-6E8A-4147-A177-3AD203B41FA5}">
                      <a16:colId xmlns:a16="http://schemas.microsoft.com/office/drawing/2014/main" val="1766441669"/>
                    </a:ext>
                  </a:extLst>
                </a:gridCol>
                <a:gridCol w="1159935">
                  <a:extLst>
                    <a:ext uri="{9D8B030D-6E8A-4147-A177-3AD203B41FA5}">
                      <a16:colId xmlns:a16="http://schemas.microsoft.com/office/drawing/2014/main" val="26885265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기타 항목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위치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비고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21574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u="none" dirty="0" smtClean="0">
                          <a:solidFill>
                            <a:schemeClr val="tx1"/>
                          </a:solidFill>
                        </a:rPr>
                        <a:t>WSI dataset</a:t>
                      </a:r>
                      <a:endParaRPr lang="ko-KR" altLang="en-US" sz="1200" b="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/vast/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update_wsi_classifier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/3class/slides/stomach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/vast/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update_wsi_classifier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/3class/slides/colon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</a:rPr>
                        <a:t>복구 가능</a:t>
                      </a:r>
                      <a:endParaRPr lang="ko-KR" alt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3016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u="none" dirty="0" smtClean="0">
                          <a:solidFill>
                            <a:schemeClr val="tx1"/>
                          </a:solidFill>
                        </a:rPr>
                        <a:t>데이터 베이스</a:t>
                      </a:r>
                      <a:endParaRPr lang="ko-KR" altLang="en-US" sz="1200" b="0" u="none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Seegene_il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rgbClr val="FF0000"/>
                          </a:solidFill>
                        </a:rPr>
                        <a:t>SQL</a:t>
                      </a:r>
                      <a:r>
                        <a:rPr lang="en-US" altLang="ko-KR" sz="1200" b="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ko-KR" altLang="en-US" sz="1200" b="0" baseline="0" dirty="0" smtClean="0">
                          <a:solidFill>
                            <a:srgbClr val="FF0000"/>
                          </a:solidFill>
                        </a:rPr>
                        <a:t>확보</a:t>
                      </a:r>
                      <a:endParaRPr lang="ko-KR" altLang="en-US" sz="12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90540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5429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en-US" altLang="ko-KR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Seegene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서버 이슈 대응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46206" y="575755"/>
            <a:ext cx="771421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Seegene</a:t>
            </a: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서버 이슈 대응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기타 데이터 복구 관련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‘98. Data –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정리 요망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’ –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과거 데이터 정리 및 통합과정에서 확인이 필요하나 삭제 필요가 높아 보이는 데이터 정리한 폴더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‘</a:t>
            </a:r>
            <a:r>
              <a:rPr lang="ko-KR" alt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씨젠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’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측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‘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현재 필요한 데이터는 없어 보임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‘Kaist03_Data’ -  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kaist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03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아이디를 정리하며 생성한 폴더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r="24285"/>
          <a:stretch/>
        </p:blipFill>
        <p:spPr>
          <a:xfrm>
            <a:off x="300635" y="2261661"/>
            <a:ext cx="4754530" cy="470961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579020" y="4342931"/>
            <a:ext cx="1103059" cy="27805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693320" y="6003002"/>
            <a:ext cx="988759" cy="13654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l="17149" r="32406"/>
          <a:stretch/>
        </p:blipFill>
        <p:spPr>
          <a:xfrm>
            <a:off x="5365407" y="2261660"/>
            <a:ext cx="3167743" cy="470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373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74446</TotalTime>
  <Words>988</Words>
  <Application>Microsoft Office PowerPoint</Application>
  <PresentationFormat>화면 슬라이드 쇼(4:3)</PresentationFormat>
  <Paragraphs>191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맑은 고딕</vt:lpstr>
      <vt:lpstr>Arial</vt:lpstr>
      <vt:lpstr>Calibri</vt:lpstr>
      <vt:lpstr>Calibri Light</vt:lpstr>
      <vt:lpstr>Symbol</vt:lpstr>
      <vt:lpstr>Times New Roman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1116</cp:revision>
  <dcterms:created xsi:type="dcterms:W3CDTF">2021-03-24T07:36:17Z</dcterms:created>
  <dcterms:modified xsi:type="dcterms:W3CDTF">2022-10-06T04:24:51Z</dcterms:modified>
</cp:coreProperties>
</file>